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3" r:id="rId2"/>
    <p:sldId id="294" r:id="rId3"/>
    <p:sldId id="295" r:id="rId4"/>
    <p:sldId id="296" r:id="rId5"/>
    <p:sldId id="297" r:id="rId6"/>
    <p:sldId id="298" r:id="rId7"/>
    <p:sldId id="299" r:id="rId8"/>
    <p:sldId id="291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006600"/>
    <a:srgbClr val="6600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8/22/2017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599371"/>
            <a:ext cx="7886728" cy="1829761"/>
          </a:xfrm>
        </p:spPr>
        <p:txBody>
          <a:bodyPr>
            <a:noAutofit/>
          </a:bodyPr>
          <a:lstStyle/>
          <a:p>
            <a:pPr algn="ctr"/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>                           </a:t>
            </a:r>
            <a:r>
              <a:rPr lang="en-US" altLang="zh-CN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6.2 </a:t>
            </a:r>
            <a:r>
              <a:rPr lang="zh-CN" altLang="en-US" sz="32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数字滤波器的技术指标</a:t>
            </a:r>
            <a: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  <a:t/>
            </a:r>
            <a:br>
              <a:rPr lang="zh-CN" altLang="en-US" sz="3200" dirty="0" smtClean="0">
                <a:latin typeface="Times New Roman" pitchFamily="18" charset="0"/>
                <a:ea typeface="楷体_GB2312" pitchFamily="49" charset="-122"/>
              </a:rPr>
            </a:b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sz="3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368475"/>
            <a:ext cx="4878259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一、 低通滤波器幅度响应的容限图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095375" y="1208265"/>
            <a:ext cx="7609776" cy="373948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一般情况下，数字滤波器的技术指标是以其</a:t>
            </a:r>
            <a:r>
              <a:rPr lang="zh-CN" altLang="en-US" sz="2400" b="1" dirty="0">
                <a:solidFill>
                  <a:srgbClr val="C00000"/>
                </a:solidFill>
              </a:rPr>
              <a:t>频率响应的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幅度特性</a:t>
            </a:r>
            <a:r>
              <a:rPr lang="zh-CN" altLang="en-US" sz="2400" b="1" dirty="0"/>
              <a:t>给出的，与理想幅度特性不同，在通带和阻带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上都有允许的误差范围，而且还给出通带与阻带之间的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0033CC"/>
                </a:solidFill>
              </a:rPr>
              <a:t>过渡带。</a:t>
            </a:r>
            <a:endParaRPr lang="en-US" altLang="zh-CN" sz="2400" b="1" dirty="0" smtClean="0">
              <a:solidFill>
                <a:srgbClr val="0033CC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400" b="1" dirty="0" smtClean="0"/>
          </a:p>
          <a:p>
            <a:pPr>
              <a:lnSpc>
                <a:spcPct val="150000"/>
              </a:lnSpc>
            </a:pPr>
            <a:r>
              <a:rPr lang="zh-CN" altLang="en-US" sz="2400" b="1" dirty="0" smtClean="0"/>
              <a:t>对</a:t>
            </a:r>
            <a:r>
              <a:rPr lang="zh-CN" altLang="en-US" sz="2400" b="1" dirty="0"/>
              <a:t>理想低通滤波器的逼近的</a:t>
            </a:r>
            <a:r>
              <a:rPr lang="zh-CN" altLang="en-US" sz="2400" b="1" dirty="0" smtClean="0"/>
              <a:t>误差容</a:t>
            </a:r>
            <a:r>
              <a:rPr lang="zh-CN" altLang="en-US" sz="2400" b="1" dirty="0"/>
              <a:t>限</a:t>
            </a:r>
            <a:r>
              <a:rPr lang="zh-CN" altLang="en-US" sz="2400" b="1" dirty="0" smtClean="0"/>
              <a:t>图</a:t>
            </a:r>
            <a:endParaRPr lang="en-US" altLang="zh-CN" sz="2400" b="1" dirty="0" smtClean="0"/>
          </a:p>
          <a:p>
            <a:pPr>
              <a:lnSpc>
                <a:spcPct val="150000"/>
              </a:lnSpc>
            </a:pPr>
            <a:r>
              <a:rPr lang="en-US" altLang="zh-CN" sz="2400" b="1" dirty="0" smtClean="0"/>
              <a:t>DF</a:t>
            </a:r>
            <a:r>
              <a:rPr lang="zh-CN" altLang="en-US" sz="2400" b="1" dirty="0"/>
              <a:t>的技术指标要求可以用容限图来</a:t>
            </a:r>
            <a:r>
              <a:rPr lang="zh-CN" altLang="en-US" sz="2400" b="1" dirty="0" smtClean="0"/>
              <a:t>表征</a:t>
            </a:r>
            <a:endParaRPr lang="zh-CN" altLang="en-US" sz="24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277813"/>
            <a:ext cx="4902304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理想低通滤波器逼近的误差容限 ：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519113" y="5029200"/>
            <a:ext cx="4902304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技术指标有</a:t>
            </a:r>
            <a:r>
              <a:rPr lang="zh-CN" altLang="en-US" sz="2400" b="1">
                <a:solidFill>
                  <a:srgbClr val="006600"/>
                </a:solidFill>
              </a:rPr>
              <a:t>通带</a:t>
            </a:r>
            <a:r>
              <a:rPr lang="zh-CN" altLang="en-US" sz="2400" b="1"/>
              <a:t>、</a:t>
            </a:r>
            <a:r>
              <a:rPr lang="zh-CN" altLang="en-US" sz="2400" b="1">
                <a:solidFill>
                  <a:srgbClr val="990033"/>
                </a:solidFill>
              </a:rPr>
              <a:t>阻带</a:t>
            </a:r>
            <a:r>
              <a:rPr lang="zh-CN" altLang="en-US" sz="2400" b="1"/>
              <a:t>和</a:t>
            </a:r>
            <a:r>
              <a:rPr lang="zh-CN" altLang="en-US" sz="2400" b="1">
                <a:solidFill>
                  <a:srgbClr val="0000CC"/>
                </a:solidFill>
              </a:rPr>
              <a:t>过渡带</a:t>
            </a:r>
            <a:r>
              <a:rPr lang="zh-CN" altLang="en-US" sz="2400" b="1"/>
              <a:t>。 </a:t>
            </a:r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5272088" y="1212850"/>
            <a:ext cx="3036409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>
                <a:solidFill>
                  <a:srgbClr val="006600"/>
                </a:solidFill>
              </a:rPr>
              <a:t>ω</a:t>
            </a:r>
            <a:r>
              <a:rPr lang="en-US" altLang="zh-CN" sz="2400" b="1" i="1" baseline="-25000" dirty="0">
                <a:solidFill>
                  <a:srgbClr val="006600"/>
                </a:solidFill>
              </a:rPr>
              <a:t>p</a:t>
            </a:r>
            <a:r>
              <a:rPr lang="zh-CN" altLang="en-US" sz="2400" b="1" dirty="0">
                <a:solidFill>
                  <a:srgbClr val="006600"/>
                </a:solidFill>
              </a:rPr>
              <a:t>称通带截止频率，</a:t>
            </a:r>
          </a:p>
          <a:p>
            <a:pPr>
              <a:lnSpc>
                <a:spcPct val="150000"/>
              </a:lnSpc>
            </a:pPr>
            <a:r>
              <a:rPr lang="en-US" altLang="zh-CN" sz="2400" b="1" i="1" dirty="0">
                <a:solidFill>
                  <a:srgbClr val="006600"/>
                </a:solidFill>
              </a:rPr>
              <a:t>δ</a:t>
            </a:r>
            <a:r>
              <a:rPr lang="en-US" altLang="zh-CN" sz="2400" b="1" baseline="-25000" dirty="0">
                <a:solidFill>
                  <a:srgbClr val="006600"/>
                </a:solidFill>
              </a:rPr>
              <a:t>1</a:t>
            </a:r>
            <a:r>
              <a:rPr lang="zh-CN" altLang="en-US" sz="2400" b="1" dirty="0">
                <a:solidFill>
                  <a:srgbClr val="006600"/>
                </a:solidFill>
              </a:rPr>
              <a:t>为通带波纹； </a:t>
            </a:r>
          </a:p>
        </p:txBody>
      </p:sp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5364163" y="2673350"/>
            <a:ext cx="3087705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i="1" dirty="0">
                <a:solidFill>
                  <a:srgbClr val="990033"/>
                </a:solidFill>
              </a:rPr>
              <a:t>ω</a:t>
            </a:r>
            <a:r>
              <a:rPr lang="en-US" altLang="zh-CN" sz="2400" b="1" i="1" baseline="-25000" dirty="0">
                <a:solidFill>
                  <a:srgbClr val="990033"/>
                </a:solidFill>
              </a:rPr>
              <a:t>st</a:t>
            </a:r>
            <a:r>
              <a:rPr lang="zh-CN" altLang="en-US" sz="2400" b="1" dirty="0">
                <a:solidFill>
                  <a:srgbClr val="990033"/>
                </a:solidFill>
              </a:rPr>
              <a:t>称阻带截止频率，</a:t>
            </a:r>
          </a:p>
          <a:p>
            <a:pPr>
              <a:lnSpc>
                <a:spcPct val="150000"/>
              </a:lnSpc>
            </a:pPr>
            <a:r>
              <a:rPr lang="en-US" altLang="zh-CN" sz="2400" b="1" i="1" dirty="0">
                <a:solidFill>
                  <a:srgbClr val="990033"/>
                </a:solidFill>
              </a:rPr>
              <a:t>δ</a:t>
            </a:r>
            <a:r>
              <a:rPr lang="en-US" altLang="zh-CN" sz="2400" b="1" baseline="-25000" dirty="0">
                <a:solidFill>
                  <a:srgbClr val="990033"/>
                </a:solidFill>
              </a:rPr>
              <a:t>2</a:t>
            </a:r>
            <a:r>
              <a:rPr lang="zh-CN" altLang="en-US" sz="2400" b="1" dirty="0">
                <a:solidFill>
                  <a:srgbClr val="990033"/>
                </a:solidFill>
              </a:rPr>
              <a:t>为阻带波纹。 </a:t>
            </a:r>
          </a:p>
        </p:txBody>
      </p: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5432425" y="4689475"/>
            <a:ext cx="3413114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00CC"/>
                </a:solidFill>
              </a:rPr>
              <a:t>从</a:t>
            </a:r>
            <a:r>
              <a:rPr lang="en-US" altLang="zh-CN" sz="2400" b="1" i="1" dirty="0">
                <a:solidFill>
                  <a:srgbClr val="0000CC"/>
                </a:solidFill>
              </a:rPr>
              <a:t>ω</a:t>
            </a:r>
            <a:r>
              <a:rPr lang="en-US" altLang="zh-CN" sz="2400" b="1" i="1" baseline="-25000" dirty="0">
                <a:solidFill>
                  <a:srgbClr val="0000CC"/>
                </a:solidFill>
              </a:rPr>
              <a:t>p</a:t>
            </a:r>
            <a:r>
              <a:rPr lang="zh-CN" altLang="en-US" sz="2400" b="1" dirty="0">
                <a:solidFill>
                  <a:srgbClr val="0000CC"/>
                </a:solidFill>
              </a:rPr>
              <a:t>到</a:t>
            </a:r>
            <a:r>
              <a:rPr lang="en-US" altLang="zh-CN" sz="2400" b="1" i="1" dirty="0">
                <a:solidFill>
                  <a:srgbClr val="0000CC"/>
                </a:solidFill>
              </a:rPr>
              <a:t>ω</a:t>
            </a:r>
            <a:r>
              <a:rPr lang="en-US" altLang="zh-CN" sz="2400" b="1" i="1" baseline="-25000" dirty="0">
                <a:solidFill>
                  <a:srgbClr val="0000CC"/>
                </a:solidFill>
              </a:rPr>
              <a:t>st</a:t>
            </a:r>
            <a:r>
              <a:rPr lang="zh-CN" altLang="en-US" sz="2400" b="1" dirty="0">
                <a:solidFill>
                  <a:srgbClr val="0000CC"/>
                </a:solidFill>
              </a:rPr>
              <a:t>之间称过渡带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00CC"/>
                </a:solidFill>
              </a:rPr>
              <a:t>过渡带带宽为 </a:t>
            </a:r>
            <a:r>
              <a:rPr lang="en-US" altLang="zh-CN" sz="2400" b="1" i="1" dirty="0" smtClean="0">
                <a:solidFill>
                  <a:srgbClr val="0000CC"/>
                </a:solidFill>
              </a:rPr>
              <a:t>ω</a:t>
            </a:r>
            <a:r>
              <a:rPr lang="en-US" altLang="zh-CN" sz="2400" b="1" i="1" baseline="-25000" dirty="0" smtClean="0">
                <a:solidFill>
                  <a:srgbClr val="0000CC"/>
                </a:solidFill>
              </a:rPr>
              <a:t>st</a:t>
            </a:r>
            <a:r>
              <a:rPr lang="en-US" altLang="zh-CN" sz="2400" b="1" i="1" dirty="0" smtClean="0">
                <a:solidFill>
                  <a:srgbClr val="0000CC"/>
                </a:solidFill>
              </a:rPr>
              <a:t>-</a:t>
            </a:r>
            <a:r>
              <a:rPr lang="en-US" altLang="zh-CN" sz="2400" b="1" i="1" dirty="0">
                <a:solidFill>
                  <a:srgbClr val="0000CC"/>
                </a:solidFill>
              </a:rPr>
              <a:t> ω</a:t>
            </a:r>
            <a:r>
              <a:rPr lang="en-US" altLang="zh-CN" sz="2400" b="1" i="1" baseline="-25000" dirty="0">
                <a:solidFill>
                  <a:srgbClr val="0000CC"/>
                </a:solidFill>
              </a:rPr>
              <a:t>p</a:t>
            </a:r>
            <a:endParaRPr lang="zh-CN" altLang="en-US" sz="2400" b="1" dirty="0">
              <a:solidFill>
                <a:srgbClr val="0000CC"/>
              </a:solidFill>
            </a:endParaRPr>
          </a:p>
        </p:txBody>
      </p:sp>
      <p:pic>
        <p:nvPicPr>
          <p:cNvPr id="1026" name="Picture 2" descr="E:\DSP程佩青课件\064937-01 数字信号处理教程（第四版）(经典版) 40571-9\CTP\TU\7t1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786" y="1142984"/>
            <a:ext cx="4286280" cy="32659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65178" y="592146"/>
            <a:ext cx="650210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006600"/>
                </a:solidFill>
              </a:rPr>
              <a:t>通带</a:t>
            </a:r>
            <a:r>
              <a:rPr lang="zh-CN" altLang="en-US" sz="2400" b="1" dirty="0"/>
              <a:t>允许的</a:t>
            </a:r>
            <a:r>
              <a:rPr lang="zh-CN" altLang="en-US" sz="2400" b="1" dirty="0">
                <a:solidFill>
                  <a:srgbClr val="006600"/>
                </a:solidFill>
              </a:rPr>
              <a:t>最大衰减</a:t>
            </a:r>
            <a:r>
              <a:rPr lang="zh-CN" altLang="en-US" sz="2400" b="1" dirty="0"/>
              <a:t>（波纹）</a:t>
            </a:r>
            <a:r>
              <a:rPr lang="en-US" altLang="zh-CN" sz="2400" b="1" i="1" dirty="0"/>
              <a:t>R</a:t>
            </a:r>
            <a:r>
              <a:rPr lang="en-US" altLang="zh-CN" sz="2400" b="1" i="1" baseline="-25000" dirty="0"/>
              <a:t>p</a:t>
            </a:r>
            <a:r>
              <a:rPr lang="zh-CN" altLang="en-US" sz="2400" b="1" dirty="0"/>
              <a:t>分贝（</a:t>
            </a:r>
            <a:r>
              <a:rPr lang="en-US" altLang="zh-CN" sz="2400" b="1" dirty="0"/>
              <a:t>dB</a:t>
            </a:r>
            <a:r>
              <a:rPr lang="zh-CN" altLang="en-US" sz="2400" b="1" dirty="0"/>
              <a:t>） ：</a:t>
            </a:r>
          </a:p>
        </p:txBody>
      </p:sp>
      <p:pic>
        <p:nvPicPr>
          <p:cNvPr id="3" name="Picture 5" descr="image00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7978" y="1584333"/>
            <a:ext cx="7123112" cy="911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709640" y="3316299"/>
            <a:ext cx="5545108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</a:rPr>
              <a:t>阻带</a:t>
            </a:r>
            <a:r>
              <a:rPr lang="zh-CN" altLang="en-US" sz="2400" b="1" dirty="0"/>
              <a:t>应达到的</a:t>
            </a:r>
            <a:r>
              <a:rPr lang="zh-CN" altLang="en-US" sz="2400" b="1" dirty="0">
                <a:solidFill>
                  <a:srgbClr val="C00000"/>
                </a:solidFill>
              </a:rPr>
              <a:t>最小衰减</a:t>
            </a:r>
            <a:r>
              <a:rPr lang="en-US" altLang="zh-CN" sz="2400" b="1" i="1" dirty="0"/>
              <a:t>A</a:t>
            </a:r>
            <a:r>
              <a:rPr lang="en-US" altLang="zh-CN" sz="2400" b="1" i="1" baseline="-25000" dirty="0"/>
              <a:t>s</a:t>
            </a:r>
            <a:r>
              <a:rPr lang="zh-CN" altLang="en-US" sz="2400" b="1" dirty="0"/>
              <a:t>分贝（</a:t>
            </a:r>
            <a:r>
              <a:rPr lang="en-US" altLang="zh-CN" sz="2400" b="1" dirty="0"/>
              <a:t>dB</a:t>
            </a:r>
            <a:r>
              <a:rPr lang="zh-CN" altLang="en-US" sz="2400" b="1" dirty="0"/>
              <a:t>） ：</a:t>
            </a:r>
          </a:p>
        </p:txBody>
      </p:sp>
      <p:pic>
        <p:nvPicPr>
          <p:cNvPr id="5" name="Picture 7" descr="image00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77978" y="4171962"/>
            <a:ext cx="6618287" cy="900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369888"/>
            <a:ext cx="7996100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二、 各型滤波器的幅度响应（即频率响应幅度）的容限图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         及技术指标</a:t>
            </a:r>
          </a:p>
        </p:txBody>
      </p:sp>
      <p:pic>
        <p:nvPicPr>
          <p:cNvPr id="2050" name="Picture 2" descr="E:\DSP程佩青课件\064937-01 数字信号处理教程（第四版）(经典版) 40571-9\CTP\TU\7t2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2071678"/>
            <a:ext cx="8091680" cy="250033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76238" y="309846"/>
            <a:ext cx="641714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/>
              <a:t>三、 表征数字滤波器频率响应特性的三个参量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900113" y="967071"/>
            <a:ext cx="397737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</a:rPr>
              <a:t>（</a:t>
            </a:r>
            <a:r>
              <a:rPr lang="en-US" altLang="zh-CN" sz="2400" b="1" dirty="0">
                <a:solidFill>
                  <a:srgbClr val="C00000"/>
                </a:solidFill>
              </a:rPr>
              <a:t>1</a:t>
            </a:r>
            <a:r>
              <a:rPr lang="zh-CN" altLang="en-US" sz="2400" b="1" dirty="0">
                <a:solidFill>
                  <a:srgbClr val="C00000"/>
                </a:solidFill>
              </a:rPr>
              <a:t>）幅度平方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响应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|</a:t>
            </a:r>
            <a:r>
              <a:rPr lang="en-US" altLang="zh-CN" sz="2400" b="1" i="1" dirty="0" smtClean="0">
                <a:solidFill>
                  <a:srgbClr val="C00000"/>
                </a:solidFill>
              </a:rPr>
              <a:t>H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(e</a:t>
            </a:r>
            <a:r>
              <a:rPr lang="en-US" altLang="zh-CN" sz="2400" b="1" baseline="30000" dirty="0" smtClean="0">
                <a:solidFill>
                  <a:srgbClr val="C00000"/>
                </a:solidFill>
              </a:rPr>
              <a:t>j</a:t>
            </a:r>
            <a:r>
              <a:rPr lang="el-GR" altLang="zh-CN" sz="2400" b="1" i="1" baseline="30000" dirty="0" smtClean="0">
                <a:solidFill>
                  <a:srgbClr val="C00000"/>
                </a:solidFill>
              </a:rPr>
              <a:t>ω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)|</a:t>
            </a:r>
            <a:r>
              <a:rPr lang="en-US" altLang="zh-CN" sz="2400" b="1" baseline="30000" dirty="0" smtClean="0">
                <a:solidFill>
                  <a:srgbClr val="C00000"/>
                </a:solidFill>
              </a:rPr>
              <a:t>2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 </a:t>
            </a:r>
            <a:endParaRPr lang="zh-CN" altLang="en-US" sz="2400" b="1" dirty="0">
              <a:solidFill>
                <a:srgbClr val="C00000"/>
              </a:solidFill>
            </a:endParaRPr>
          </a:p>
        </p:txBody>
      </p:sp>
      <p:pic>
        <p:nvPicPr>
          <p:cNvPr id="5" name="Picture 7" descr="image00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00113" y="1693855"/>
            <a:ext cx="7343775" cy="59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884238" y="2467269"/>
            <a:ext cx="2185214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0033CC"/>
                </a:solidFill>
              </a:rPr>
              <a:t>（</a:t>
            </a:r>
            <a:r>
              <a:rPr lang="en-US" altLang="zh-CN" sz="2400" b="1" dirty="0">
                <a:solidFill>
                  <a:srgbClr val="0033CC"/>
                </a:solidFill>
              </a:rPr>
              <a:t>2</a:t>
            </a:r>
            <a:r>
              <a:rPr lang="zh-CN" altLang="en-US" sz="2400" b="1" dirty="0">
                <a:solidFill>
                  <a:srgbClr val="0033CC"/>
                </a:solidFill>
              </a:rPr>
              <a:t>）相位响应</a:t>
            </a:r>
          </a:p>
        </p:txBody>
      </p:sp>
      <p:pic>
        <p:nvPicPr>
          <p:cNvPr id="7" name="Picture 9" descr="image0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92275" y="3141663"/>
            <a:ext cx="6192838" cy="474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1540401" y="3896029"/>
            <a:ext cx="303159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400" b="1" dirty="0"/>
              <a:t>相位响应可以表示为 </a:t>
            </a:r>
          </a:p>
        </p:txBody>
      </p:sp>
      <p:pic>
        <p:nvPicPr>
          <p:cNvPr id="9" name="Picture 11" descr="image01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411413" y="4537089"/>
            <a:ext cx="5111750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2" descr="image01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203575" y="5715016"/>
            <a:ext cx="2476500" cy="846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447675" y="369955"/>
            <a:ext cx="2504212" cy="57624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/>
              <a:t>（</a:t>
            </a:r>
            <a:r>
              <a:rPr lang="en-US" altLang="zh-CN" sz="2400" b="1"/>
              <a:t>3</a:t>
            </a:r>
            <a:r>
              <a:rPr lang="zh-CN" altLang="en-US" sz="2400" b="1"/>
              <a:t>）群延迟响应</a:t>
            </a: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187450" y="1009717"/>
            <a:ext cx="4515980" cy="175432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滤波器平均延迟的一个度量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/>
              <a:t>定义为：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0033CC"/>
                </a:solidFill>
              </a:rPr>
              <a:t>相位对角频率的导数的负值</a:t>
            </a:r>
            <a:r>
              <a:rPr lang="zh-CN" altLang="en-US" sz="2400" b="1" dirty="0"/>
              <a:t>，即</a:t>
            </a:r>
          </a:p>
        </p:txBody>
      </p:sp>
      <p:pic>
        <p:nvPicPr>
          <p:cNvPr id="4" name="Picture 6" descr="image01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76600" y="3160780"/>
            <a:ext cx="2205038" cy="79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1311275" y="4227580"/>
            <a:ext cx="5444119" cy="11302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当要求滤波器为</a:t>
            </a:r>
            <a:r>
              <a:rPr lang="zh-CN" altLang="en-US" sz="2400" b="1" dirty="0">
                <a:solidFill>
                  <a:srgbClr val="C00000"/>
                </a:solidFill>
              </a:rPr>
              <a:t>线性相位响应</a:t>
            </a:r>
            <a:r>
              <a:rPr lang="zh-CN" altLang="en-US" sz="2400" b="1" dirty="0"/>
              <a:t>特性时，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C00000"/>
                </a:solidFill>
              </a:rPr>
              <a:t>通带内群延迟特性就应是常数</a:t>
            </a:r>
            <a:r>
              <a:rPr lang="zh-CN" altLang="en-US" sz="2400" b="1" dirty="0"/>
              <a:t>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599107"/>
            <a:ext cx="7772400" cy="1829761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作业：</a:t>
            </a:r>
            <a:endParaRPr lang="zh-CN" altLang="en-US" sz="4000" dirty="0">
              <a:solidFill>
                <a:srgbClr val="FF00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3143248"/>
            <a:ext cx="7772400" cy="1199704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自定义 2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9050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 bwMode="auto">
        <a:noFill/>
        <a:ln w="9525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lnSpc>
            <a:spcPct val="150000"/>
          </a:lnSpc>
          <a:defRPr sz="2400" b="1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613</TotalTime>
  <Words>246</Words>
  <Application>Microsoft Office PowerPoint</Application>
  <PresentationFormat>全屏显示(4:3)</PresentationFormat>
  <Paragraphs>32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Concourse</vt:lpstr>
      <vt:lpstr>                            6.2 数字滤波器的技术指标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作业：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雨林木风</dc:creator>
  <cp:lastModifiedBy>E34Wen</cp:lastModifiedBy>
  <cp:revision>82</cp:revision>
  <dcterms:created xsi:type="dcterms:W3CDTF">2017-07-17T10:44:10Z</dcterms:created>
  <dcterms:modified xsi:type="dcterms:W3CDTF">2017-08-22T05:36:33Z</dcterms:modified>
</cp:coreProperties>
</file>

<file path=docProps/thumbnail.jpeg>
</file>